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9" r:id="rId3"/>
    <p:sldId id="455" r:id="rId4"/>
    <p:sldId id="473" r:id="rId5"/>
    <p:sldId id="472" r:id="rId6"/>
    <p:sldId id="474" r:id="rId7"/>
    <p:sldId id="471" r:id="rId8"/>
    <p:sldId id="437" r:id="rId9"/>
  </p:sldIdLst>
  <p:sldSz cx="9906000" cy="6858000" type="A4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8420"/>
    <a:srgbClr val="005696"/>
    <a:srgbClr val="F99B1C"/>
    <a:srgbClr val="FFFFFF"/>
    <a:srgbClr val="FFE593"/>
    <a:srgbClr val="FE7D19"/>
    <a:srgbClr val="F26724"/>
    <a:srgbClr val="E62B25"/>
    <a:srgbClr val="E4740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206" y="-108"/>
      </p:cViewPr>
      <p:guideLst>
        <p:guide orient="horz" pos="2546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022E7-C55C-C843-953D-DEEAB60A45F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061AD-B80C-284D-BCCF-DE48B41DC4EC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1100" dirty="0" smtClean="0"/>
            <a:t>СУЩЕСТУЮЩИЕ ПРАКТИКИ:</a:t>
          </a:r>
        </a:p>
        <a:p>
          <a:r>
            <a:rPr lang="ru-RU" sz="1100" dirty="0" smtClean="0"/>
            <a:t>учет показателей профессионального соответствия: наличие ученой степени (звания) наличие профильного образования, педагогический стаж, публикационная активность и др.</a:t>
          </a:r>
          <a:endParaRPr lang="ru-RU" sz="1100" dirty="0"/>
        </a:p>
      </dgm:t>
    </dgm:pt>
    <dgm:pt modelId="{B423CF8E-BDAB-8444-93D5-C902DC029B71}" type="parTrans" cxnId="{41929B56-FDCF-7345-936E-D1B2ADAF4D6D}">
      <dgm:prSet/>
      <dgm:spPr/>
      <dgm:t>
        <a:bodyPr/>
        <a:lstStyle/>
        <a:p>
          <a:endParaRPr lang="ru-RU"/>
        </a:p>
      </dgm:t>
    </dgm:pt>
    <dgm:pt modelId="{5E5955F2-0328-8B45-A6BF-01E5A6425B49}" type="sibTrans" cxnId="{41929B56-FDCF-7345-936E-D1B2ADAF4D6D}">
      <dgm:prSet/>
      <dgm:spPr/>
      <dgm:t>
        <a:bodyPr/>
        <a:lstStyle/>
        <a:p>
          <a:endParaRPr lang="ru-RU"/>
        </a:p>
      </dgm:t>
    </dgm:pt>
    <dgm:pt modelId="{C7DBE639-4F42-094C-A68C-9593C9E7F989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1200" dirty="0" smtClean="0"/>
            <a:t>В целом верные, но не достаточные ориентиры, как для ВУЗов, так и для преподавателей</a:t>
          </a:r>
          <a:endParaRPr lang="ru-RU" sz="1200" dirty="0"/>
        </a:p>
      </dgm:t>
    </dgm:pt>
    <dgm:pt modelId="{53371D76-83A9-8B45-AD5B-28F69A38A66B}" type="parTrans" cxnId="{BCBE22CA-4740-194A-81C8-7B3B239D98A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2DE02F6C-3409-0048-BFB2-50BCE6E6A03A}" type="sibTrans" cxnId="{BCBE22CA-4740-194A-81C8-7B3B239D98A9}">
      <dgm:prSet/>
      <dgm:spPr/>
      <dgm:t>
        <a:bodyPr/>
        <a:lstStyle/>
        <a:p>
          <a:endParaRPr lang="ru-RU"/>
        </a:p>
      </dgm:t>
    </dgm:pt>
    <dgm:pt modelId="{F01CD027-C3E0-154B-B357-C12F6AA6740A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1200" dirty="0" smtClean="0"/>
            <a:t>Не всегда отражают реальный профессиональный и педагогический опыт преподавателей</a:t>
          </a:r>
          <a:endParaRPr lang="ru-RU" sz="1200" dirty="0"/>
        </a:p>
      </dgm:t>
    </dgm:pt>
    <dgm:pt modelId="{E69A03A4-7835-6D4C-B0A4-DB82F0FD6715}" type="parTrans" cxnId="{D43CCCE3-4A59-784E-881F-E79E2FEC3C6C}">
      <dgm:prSet/>
      <dgm:spPr>
        <a:solidFill>
          <a:schemeClr val="bg1">
            <a:lumMod val="85000"/>
          </a:schemeClr>
        </a:solidFill>
        <a:scene3d>
          <a:camera prst="orthographicFront">
            <a:rot lat="0" lon="54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8FCC4375-110F-1C49-A455-6592CF946289}" type="sibTrans" cxnId="{D43CCCE3-4A59-784E-881F-E79E2FEC3C6C}">
      <dgm:prSet/>
      <dgm:spPr/>
      <dgm:t>
        <a:bodyPr/>
        <a:lstStyle/>
        <a:p>
          <a:endParaRPr lang="ru-RU"/>
        </a:p>
      </dgm:t>
    </dgm:pt>
    <dgm:pt modelId="{23652312-F3A8-BD4B-96B9-8D2B468D2A99}">
      <dgm:prSet custT="1"/>
      <dgm:spPr>
        <a:solidFill>
          <a:srgbClr val="800000"/>
        </a:solidFill>
      </dgm:spPr>
      <dgm:t>
        <a:bodyPr/>
        <a:lstStyle/>
        <a:p>
          <a:r>
            <a:rPr lang="ru-RU" sz="1200" dirty="0" smtClean="0"/>
            <a:t>Носят формальный характер в одинаковой степени распространяясь на преподавателей, преподающих разные дисциплины в рамках разных образовательных программ</a:t>
          </a:r>
          <a:endParaRPr lang="ru-RU" sz="1200" dirty="0"/>
        </a:p>
      </dgm:t>
    </dgm:pt>
    <dgm:pt modelId="{03A6B8BC-A7FC-E849-A91C-71CFE122F5CA}" type="parTrans" cxnId="{4230D4C2-03A1-A94E-84E6-EAE24389110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473B89D-B704-D241-A0D6-ECFF0C4092D0}" type="sibTrans" cxnId="{4230D4C2-03A1-A94E-84E6-EAE243891104}">
      <dgm:prSet/>
      <dgm:spPr/>
      <dgm:t>
        <a:bodyPr/>
        <a:lstStyle/>
        <a:p>
          <a:endParaRPr lang="ru-RU"/>
        </a:p>
      </dgm:t>
    </dgm:pt>
    <dgm:pt modelId="{6E08F9CF-B183-AE4C-AB8E-F2C6DDE18287}" type="pres">
      <dgm:prSet presAssocID="{5EC022E7-C55C-C843-953D-DEEAB60A45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0AF38-BDDD-F440-8ABC-DFB8BCB7AD52}" type="pres">
      <dgm:prSet presAssocID="{DE3061AD-B80C-284D-BCCF-DE48B41DC4EC}" presName="centerShape" presStyleLbl="node0" presStyleIdx="0" presStyleCnt="1" custScaleX="141782" custScaleY="129603" custLinFactNeighborX="-2600"/>
      <dgm:spPr/>
      <dgm:t>
        <a:bodyPr/>
        <a:lstStyle/>
        <a:p>
          <a:endParaRPr lang="ru-RU"/>
        </a:p>
      </dgm:t>
    </dgm:pt>
    <dgm:pt modelId="{EB1D982F-3B4D-5746-B1B7-EFEB8F6BD545}" type="pres">
      <dgm:prSet presAssocID="{53371D76-83A9-8B45-AD5B-28F69A38A66B}" presName="parTrans" presStyleLbl="bgSibTrans2D1" presStyleIdx="0" presStyleCnt="3" custAng="10482895" custScaleX="56111" custLinFactY="24075" custLinFactNeighborX="-10605" custLinFactNeighborY="100000"/>
      <dgm:spPr/>
      <dgm:t>
        <a:bodyPr/>
        <a:lstStyle/>
        <a:p>
          <a:endParaRPr lang="ru-RU"/>
        </a:p>
      </dgm:t>
    </dgm:pt>
    <dgm:pt modelId="{A2ACC35C-F2CA-1D4F-8C6A-FA186D6DAFE7}" type="pres">
      <dgm:prSet presAssocID="{C7DBE639-4F42-094C-A68C-9593C9E7F989}" presName="node" presStyleLbl="node1" presStyleIdx="0" presStyleCnt="3" custRadScaleRad="109629" custRadScaleInc="11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AC3D7-076E-CC48-9205-F494CAA01102}" type="pres">
      <dgm:prSet presAssocID="{E69A03A4-7835-6D4C-B0A4-DB82F0FD6715}" presName="parTrans" presStyleLbl="bgSibTrans2D1" presStyleIdx="1" presStyleCnt="3" custLinFactNeighborX="-8149" custLinFactNeighborY="9970"/>
      <dgm:spPr/>
      <dgm:t>
        <a:bodyPr/>
        <a:lstStyle/>
        <a:p>
          <a:endParaRPr lang="ru-RU"/>
        </a:p>
      </dgm:t>
    </dgm:pt>
    <dgm:pt modelId="{CA316A67-9DD5-1E4D-8D41-9249E5BE2209}" type="pres">
      <dgm:prSet presAssocID="{F01CD027-C3E0-154B-B357-C12F6AA6740A}" presName="node" presStyleLbl="node1" presStyleIdx="1" presStyleCnt="3" custScaleX="108344" custRadScaleRad="100135" custRadScaleInc="-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F06BE-1F7D-3548-B9A8-DE35788E1238}" type="pres">
      <dgm:prSet presAssocID="{03A6B8BC-A7FC-E849-A91C-71CFE122F5CA}" presName="parTrans" presStyleLbl="bgSibTrans2D1" presStyleIdx="2" presStyleCnt="3" custAng="10685701" custScaleX="61943" custLinFactY="74757" custLinFactNeighborX="14943" custLinFactNeighborY="100000" custRadScaleRad="87582"/>
      <dgm:spPr/>
      <dgm:t>
        <a:bodyPr/>
        <a:lstStyle/>
        <a:p>
          <a:endParaRPr lang="ru-RU"/>
        </a:p>
      </dgm:t>
    </dgm:pt>
    <dgm:pt modelId="{A7DA0E1E-0496-764F-A11B-8396C17E453B}" type="pres">
      <dgm:prSet presAssocID="{23652312-F3A8-BD4B-96B9-8D2B468D2A99}" presName="node" presStyleLbl="node1" presStyleIdx="2" presStyleCnt="3" custScaleX="123717" custScaleY="131523" custRadScaleRad="102179" custRadScaleInc="-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7455-8E6A-6C47-BEE8-60FEADE30156}" type="presOf" srcId="{DE3061AD-B80C-284D-BCCF-DE48B41DC4EC}" destId="{E380AF38-BDDD-F440-8ABC-DFB8BCB7AD52}" srcOrd="0" destOrd="0" presId="urn:microsoft.com/office/officeart/2005/8/layout/radial4"/>
    <dgm:cxn modelId="{544F40EF-7A2C-D040-A123-5E452084C0EF}" type="presOf" srcId="{23652312-F3A8-BD4B-96B9-8D2B468D2A99}" destId="{A7DA0E1E-0496-764F-A11B-8396C17E453B}" srcOrd="0" destOrd="0" presId="urn:microsoft.com/office/officeart/2005/8/layout/radial4"/>
    <dgm:cxn modelId="{CEDE25C9-DC6C-C34B-9EF1-2C24363FD75F}" type="presOf" srcId="{5EC022E7-C55C-C843-953D-DEEAB60A45F6}" destId="{6E08F9CF-B183-AE4C-AB8E-F2C6DDE18287}" srcOrd="0" destOrd="0" presId="urn:microsoft.com/office/officeart/2005/8/layout/radial4"/>
    <dgm:cxn modelId="{BCBE22CA-4740-194A-81C8-7B3B239D98A9}" srcId="{DE3061AD-B80C-284D-BCCF-DE48B41DC4EC}" destId="{C7DBE639-4F42-094C-A68C-9593C9E7F989}" srcOrd="0" destOrd="0" parTransId="{53371D76-83A9-8B45-AD5B-28F69A38A66B}" sibTransId="{2DE02F6C-3409-0048-BFB2-50BCE6E6A03A}"/>
    <dgm:cxn modelId="{D91A70B3-1E87-DB4C-AFE7-5DC2C08748C7}" type="presOf" srcId="{53371D76-83A9-8B45-AD5B-28F69A38A66B}" destId="{EB1D982F-3B4D-5746-B1B7-EFEB8F6BD545}" srcOrd="0" destOrd="0" presId="urn:microsoft.com/office/officeart/2005/8/layout/radial4"/>
    <dgm:cxn modelId="{4230D4C2-03A1-A94E-84E6-EAE243891104}" srcId="{DE3061AD-B80C-284D-BCCF-DE48B41DC4EC}" destId="{23652312-F3A8-BD4B-96B9-8D2B468D2A99}" srcOrd="2" destOrd="0" parTransId="{03A6B8BC-A7FC-E849-A91C-71CFE122F5CA}" sibTransId="{4473B89D-B704-D241-A0D6-ECFF0C4092D0}"/>
    <dgm:cxn modelId="{41929B56-FDCF-7345-936E-D1B2ADAF4D6D}" srcId="{5EC022E7-C55C-C843-953D-DEEAB60A45F6}" destId="{DE3061AD-B80C-284D-BCCF-DE48B41DC4EC}" srcOrd="0" destOrd="0" parTransId="{B423CF8E-BDAB-8444-93D5-C902DC029B71}" sibTransId="{5E5955F2-0328-8B45-A6BF-01E5A6425B49}"/>
    <dgm:cxn modelId="{496A3B84-47D5-A343-B394-4DE9A8689E24}" type="presOf" srcId="{C7DBE639-4F42-094C-A68C-9593C9E7F989}" destId="{A2ACC35C-F2CA-1D4F-8C6A-FA186D6DAFE7}" srcOrd="0" destOrd="0" presId="urn:microsoft.com/office/officeart/2005/8/layout/radial4"/>
    <dgm:cxn modelId="{A3C247FF-6BF2-9346-A6CB-A4858F2229F5}" type="presOf" srcId="{03A6B8BC-A7FC-E849-A91C-71CFE122F5CA}" destId="{358F06BE-1F7D-3548-B9A8-DE35788E1238}" srcOrd="0" destOrd="0" presId="urn:microsoft.com/office/officeart/2005/8/layout/radial4"/>
    <dgm:cxn modelId="{D43CCCE3-4A59-784E-881F-E79E2FEC3C6C}" srcId="{DE3061AD-B80C-284D-BCCF-DE48B41DC4EC}" destId="{F01CD027-C3E0-154B-B357-C12F6AA6740A}" srcOrd="1" destOrd="0" parTransId="{E69A03A4-7835-6D4C-B0A4-DB82F0FD6715}" sibTransId="{8FCC4375-110F-1C49-A455-6592CF946289}"/>
    <dgm:cxn modelId="{B747700E-A0A3-A847-B071-71FA7874F6F5}" type="presOf" srcId="{F01CD027-C3E0-154B-B357-C12F6AA6740A}" destId="{CA316A67-9DD5-1E4D-8D41-9249E5BE2209}" srcOrd="0" destOrd="0" presId="urn:microsoft.com/office/officeart/2005/8/layout/radial4"/>
    <dgm:cxn modelId="{9B44D523-A99F-E545-AFEA-3B400AACFAD3}" type="presOf" srcId="{E69A03A4-7835-6D4C-B0A4-DB82F0FD6715}" destId="{333AC3D7-076E-CC48-9205-F494CAA01102}" srcOrd="0" destOrd="0" presId="urn:microsoft.com/office/officeart/2005/8/layout/radial4"/>
    <dgm:cxn modelId="{4A1E7136-0968-B94E-A126-3BB8D32E3004}" type="presParOf" srcId="{6E08F9CF-B183-AE4C-AB8E-F2C6DDE18287}" destId="{E380AF38-BDDD-F440-8ABC-DFB8BCB7AD52}" srcOrd="0" destOrd="0" presId="urn:microsoft.com/office/officeart/2005/8/layout/radial4"/>
    <dgm:cxn modelId="{B11F498F-850A-4144-9A73-3E00C1EC791E}" type="presParOf" srcId="{6E08F9CF-B183-AE4C-AB8E-F2C6DDE18287}" destId="{EB1D982F-3B4D-5746-B1B7-EFEB8F6BD545}" srcOrd="1" destOrd="0" presId="urn:microsoft.com/office/officeart/2005/8/layout/radial4"/>
    <dgm:cxn modelId="{1F60FDE9-9BDB-4140-8A3B-EDCC9545237F}" type="presParOf" srcId="{6E08F9CF-B183-AE4C-AB8E-F2C6DDE18287}" destId="{A2ACC35C-F2CA-1D4F-8C6A-FA186D6DAFE7}" srcOrd="2" destOrd="0" presId="urn:microsoft.com/office/officeart/2005/8/layout/radial4"/>
    <dgm:cxn modelId="{313A7137-C9A4-A249-9950-E512A02428E5}" type="presParOf" srcId="{6E08F9CF-B183-AE4C-AB8E-F2C6DDE18287}" destId="{333AC3D7-076E-CC48-9205-F494CAA01102}" srcOrd="3" destOrd="0" presId="urn:microsoft.com/office/officeart/2005/8/layout/radial4"/>
    <dgm:cxn modelId="{F936ECF1-E75D-6D49-9EC9-1A55426A3389}" type="presParOf" srcId="{6E08F9CF-B183-AE4C-AB8E-F2C6DDE18287}" destId="{CA316A67-9DD5-1E4D-8D41-9249E5BE2209}" srcOrd="4" destOrd="0" presId="urn:microsoft.com/office/officeart/2005/8/layout/radial4"/>
    <dgm:cxn modelId="{63863EA5-FEA1-4845-9339-B386CDAA2C38}" type="presParOf" srcId="{6E08F9CF-B183-AE4C-AB8E-F2C6DDE18287}" destId="{358F06BE-1F7D-3548-B9A8-DE35788E1238}" srcOrd="5" destOrd="0" presId="urn:microsoft.com/office/officeart/2005/8/layout/radial4"/>
    <dgm:cxn modelId="{5D5DC56E-406D-9B44-93A7-DB6DB7351FAC}" type="presParOf" srcId="{6E08F9CF-B183-AE4C-AB8E-F2C6DDE18287}" destId="{A7DA0E1E-0496-764F-A11B-8396C17E453B}" srcOrd="6" destOrd="0" presId="urn:microsoft.com/office/officeart/2005/8/layout/radial4"/>
  </dgm:cxnLst>
  <dgm:bg>
    <a:solidFill>
      <a:schemeClr val="bg1">
        <a:lumMod val="85000"/>
        <a:alpha val="86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E0263-0C6E-8E48-9FAE-98C1D195A1DE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91125E0B-8181-E04D-BEB0-A94F285AA863}">
      <dgm:prSet phldrT="[Текст]" custT="1"/>
      <dgm:spPr>
        <a:ln>
          <a:solidFill>
            <a:srgbClr val="800000"/>
          </a:solidFill>
        </a:ln>
      </dgm:spPr>
      <dgm:t>
        <a:bodyPr/>
        <a:lstStyle/>
        <a:p>
          <a:r>
            <a:rPr lang="ru-RU" sz="2000" dirty="0" smtClean="0"/>
            <a:t>Ресурсный подход</a:t>
          </a:r>
          <a:endParaRPr lang="ru-RU" sz="2000" dirty="0"/>
        </a:p>
      </dgm:t>
    </dgm:pt>
    <dgm:pt modelId="{87992442-E56B-D747-B25B-96C9103BCC7B}" type="parTrans" cxnId="{ED96F1BC-AC8B-B44E-AF00-19AE5218CC37}">
      <dgm:prSet/>
      <dgm:spPr/>
      <dgm:t>
        <a:bodyPr/>
        <a:lstStyle/>
        <a:p>
          <a:endParaRPr lang="ru-RU"/>
        </a:p>
      </dgm:t>
    </dgm:pt>
    <dgm:pt modelId="{809C11B2-DA50-5449-890C-C59E2C5D98FE}" type="sibTrans" cxnId="{ED96F1BC-AC8B-B44E-AF00-19AE5218CC37}">
      <dgm:prSet/>
      <dgm:spPr/>
      <dgm:t>
        <a:bodyPr/>
        <a:lstStyle/>
        <a:p>
          <a:endParaRPr lang="ru-RU"/>
        </a:p>
      </dgm:t>
    </dgm:pt>
    <dgm:pt modelId="{6CCA3C74-58E7-6647-B01C-D1F5B78D374B}">
      <dgm:prSet phldrT="[Текст]" custT="1"/>
      <dgm:spPr>
        <a:ln>
          <a:solidFill>
            <a:srgbClr val="800000"/>
          </a:solidFill>
        </a:ln>
      </dgm:spPr>
      <dgm:t>
        <a:bodyPr/>
        <a:lstStyle/>
        <a:p>
          <a:r>
            <a:rPr lang="ru-RU" sz="2000" dirty="0" smtClean="0"/>
            <a:t>Нормативный подход</a:t>
          </a:r>
          <a:endParaRPr lang="ru-RU" sz="2000" dirty="0"/>
        </a:p>
      </dgm:t>
    </dgm:pt>
    <dgm:pt modelId="{2DE1E603-D289-0540-A563-B1826185A6F0}" type="parTrans" cxnId="{92E1807F-5959-9E43-9875-2A1DC4033087}">
      <dgm:prSet/>
      <dgm:spPr/>
      <dgm:t>
        <a:bodyPr/>
        <a:lstStyle/>
        <a:p>
          <a:endParaRPr lang="ru-RU"/>
        </a:p>
      </dgm:t>
    </dgm:pt>
    <dgm:pt modelId="{326B5F1B-089D-4A45-9344-7B91D2D9ED45}" type="sibTrans" cxnId="{92E1807F-5959-9E43-9875-2A1DC4033087}">
      <dgm:prSet/>
      <dgm:spPr/>
      <dgm:t>
        <a:bodyPr/>
        <a:lstStyle/>
        <a:p>
          <a:endParaRPr lang="ru-RU"/>
        </a:p>
      </dgm:t>
    </dgm:pt>
    <dgm:pt modelId="{3CF306C8-DCBA-47E2-909F-50B3D384B1DF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dirty="0" err="1" smtClean="0"/>
            <a:t>Дефицитарный</a:t>
          </a:r>
          <a:r>
            <a:rPr lang="ru-RU" sz="2000" dirty="0" smtClean="0"/>
            <a:t> подход</a:t>
          </a:r>
          <a:endParaRPr lang="ru-RU" sz="2000" dirty="0"/>
        </a:p>
      </dgm:t>
    </dgm:pt>
    <dgm:pt modelId="{8063723E-ED83-4464-8EFE-CED8E67BF38C}" type="parTrans" cxnId="{8D025390-8F76-449E-8D3A-1635FF87597D}">
      <dgm:prSet/>
      <dgm:spPr/>
      <dgm:t>
        <a:bodyPr/>
        <a:lstStyle/>
        <a:p>
          <a:endParaRPr lang="ru-RU"/>
        </a:p>
      </dgm:t>
    </dgm:pt>
    <dgm:pt modelId="{3763BE4F-52F8-4C8C-9E1E-25B2CBA88BAF}" type="sibTrans" cxnId="{8D025390-8F76-449E-8D3A-1635FF87597D}">
      <dgm:prSet/>
      <dgm:spPr/>
      <dgm:t>
        <a:bodyPr/>
        <a:lstStyle/>
        <a:p>
          <a:endParaRPr lang="ru-RU"/>
        </a:p>
      </dgm:t>
    </dgm:pt>
    <dgm:pt modelId="{AC50FAF3-D872-E748-98D2-3CB551527173}" type="pres">
      <dgm:prSet presAssocID="{75AE0263-0C6E-8E48-9FAE-98C1D195A1DE}" presName="compositeShape" presStyleCnt="0">
        <dgm:presLayoutVars>
          <dgm:dir/>
          <dgm:resizeHandles/>
        </dgm:presLayoutVars>
      </dgm:prSet>
      <dgm:spPr/>
    </dgm:pt>
    <dgm:pt modelId="{8F9EA9DC-B1C7-D441-A6CE-B8E03E0E6BE1}" type="pres">
      <dgm:prSet presAssocID="{75AE0263-0C6E-8E48-9FAE-98C1D195A1DE}" presName="pyramid" presStyleLbl="node1" presStyleIdx="0" presStyleCnt="1"/>
      <dgm:spPr>
        <a:solidFill>
          <a:srgbClr val="800000"/>
        </a:solidFill>
      </dgm:spPr>
    </dgm:pt>
    <dgm:pt modelId="{015DA35E-4CF4-214F-A3B6-0B6729246827}" type="pres">
      <dgm:prSet presAssocID="{75AE0263-0C6E-8E48-9FAE-98C1D195A1DE}" presName="theList" presStyleCnt="0"/>
      <dgm:spPr/>
    </dgm:pt>
    <dgm:pt modelId="{3EC99F97-A13D-C544-8E26-5FF7DB85C054}" type="pres">
      <dgm:prSet presAssocID="{91125E0B-8181-E04D-BEB0-A94F285AA86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E7862-439F-454E-A35D-C000AB880983}" type="pres">
      <dgm:prSet presAssocID="{91125E0B-8181-E04D-BEB0-A94F285AA863}" presName="aSpace" presStyleCnt="0"/>
      <dgm:spPr/>
    </dgm:pt>
    <dgm:pt modelId="{297EC9E0-E9BB-9A48-95C3-7D77C6AEE2FC}" type="pres">
      <dgm:prSet presAssocID="{6CCA3C74-58E7-6647-B01C-D1F5B78D374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CC531-9067-4147-BDEE-5B560F8DDC29}" type="pres">
      <dgm:prSet presAssocID="{6CCA3C74-58E7-6647-B01C-D1F5B78D374B}" presName="aSpace" presStyleCnt="0"/>
      <dgm:spPr/>
    </dgm:pt>
    <dgm:pt modelId="{BB15DDEA-C819-42F2-99F7-3EE333056EEF}" type="pres">
      <dgm:prSet presAssocID="{3CF306C8-DCBA-47E2-909F-50B3D384B1D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94DB2-1203-4B8C-A071-C56E78B887FC}" type="pres">
      <dgm:prSet presAssocID="{3CF306C8-DCBA-47E2-909F-50B3D384B1DF}" presName="aSpace" presStyleCnt="0"/>
      <dgm:spPr/>
    </dgm:pt>
  </dgm:ptLst>
  <dgm:cxnLst>
    <dgm:cxn modelId="{8D025390-8F76-449E-8D3A-1635FF87597D}" srcId="{75AE0263-0C6E-8E48-9FAE-98C1D195A1DE}" destId="{3CF306C8-DCBA-47E2-909F-50B3D384B1DF}" srcOrd="2" destOrd="0" parTransId="{8063723E-ED83-4464-8EFE-CED8E67BF38C}" sibTransId="{3763BE4F-52F8-4C8C-9E1E-25B2CBA88BAF}"/>
    <dgm:cxn modelId="{ED96F1BC-AC8B-B44E-AF00-19AE5218CC37}" srcId="{75AE0263-0C6E-8E48-9FAE-98C1D195A1DE}" destId="{91125E0B-8181-E04D-BEB0-A94F285AA863}" srcOrd="0" destOrd="0" parTransId="{87992442-E56B-D747-B25B-96C9103BCC7B}" sibTransId="{809C11B2-DA50-5449-890C-C59E2C5D98FE}"/>
    <dgm:cxn modelId="{D44397F8-222D-4872-A8DD-CB7EB8A0FD31}" type="presOf" srcId="{3CF306C8-DCBA-47E2-909F-50B3D384B1DF}" destId="{BB15DDEA-C819-42F2-99F7-3EE333056EEF}" srcOrd="0" destOrd="0" presId="urn:microsoft.com/office/officeart/2005/8/layout/pyramid2"/>
    <dgm:cxn modelId="{6A53FCF8-7FD4-BD4A-899F-CFA07D573A54}" type="presOf" srcId="{91125E0B-8181-E04D-BEB0-A94F285AA863}" destId="{3EC99F97-A13D-C544-8E26-5FF7DB85C054}" srcOrd="0" destOrd="0" presId="urn:microsoft.com/office/officeart/2005/8/layout/pyramid2"/>
    <dgm:cxn modelId="{92E1807F-5959-9E43-9875-2A1DC4033087}" srcId="{75AE0263-0C6E-8E48-9FAE-98C1D195A1DE}" destId="{6CCA3C74-58E7-6647-B01C-D1F5B78D374B}" srcOrd="1" destOrd="0" parTransId="{2DE1E603-D289-0540-A563-B1826185A6F0}" sibTransId="{326B5F1B-089D-4A45-9344-7B91D2D9ED45}"/>
    <dgm:cxn modelId="{24D219CE-F482-C242-B738-535CD5A1A5E8}" type="presOf" srcId="{6CCA3C74-58E7-6647-B01C-D1F5B78D374B}" destId="{297EC9E0-E9BB-9A48-95C3-7D77C6AEE2FC}" srcOrd="0" destOrd="0" presId="urn:microsoft.com/office/officeart/2005/8/layout/pyramid2"/>
    <dgm:cxn modelId="{AA2AAD64-7F1E-4244-8BD5-6F8C846886DF}" type="presOf" srcId="{75AE0263-0C6E-8E48-9FAE-98C1D195A1DE}" destId="{AC50FAF3-D872-E748-98D2-3CB551527173}" srcOrd="0" destOrd="0" presId="urn:microsoft.com/office/officeart/2005/8/layout/pyramid2"/>
    <dgm:cxn modelId="{E801502D-2CE6-CD43-907C-7A4ED50A1DA2}" type="presParOf" srcId="{AC50FAF3-D872-E748-98D2-3CB551527173}" destId="{8F9EA9DC-B1C7-D441-A6CE-B8E03E0E6BE1}" srcOrd="0" destOrd="0" presId="urn:microsoft.com/office/officeart/2005/8/layout/pyramid2"/>
    <dgm:cxn modelId="{696075FD-87D8-0D40-A157-45BD093A6A8A}" type="presParOf" srcId="{AC50FAF3-D872-E748-98D2-3CB551527173}" destId="{015DA35E-4CF4-214F-A3B6-0B6729246827}" srcOrd="1" destOrd="0" presId="urn:microsoft.com/office/officeart/2005/8/layout/pyramid2"/>
    <dgm:cxn modelId="{076AD13D-51D0-E945-BFFA-231D0C9BD873}" type="presParOf" srcId="{015DA35E-4CF4-214F-A3B6-0B6729246827}" destId="{3EC99F97-A13D-C544-8E26-5FF7DB85C054}" srcOrd="0" destOrd="0" presId="urn:microsoft.com/office/officeart/2005/8/layout/pyramid2"/>
    <dgm:cxn modelId="{9B234C14-DE2D-F742-B952-13EEBC7EC554}" type="presParOf" srcId="{015DA35E-4CF4-214F-A3B6-0B6729246827}" destId="{1F2E7862-439F-454E-A35D-C000AB880983}" srcOrd="1" destOrd="0" presId="urn:microsoft.com/office/officeart/2005/8/layout/pyramid2"/>
    <dgm:cxn modelId="{E2CF215A-C751-FF47-ABA7-793176A22535}" type="presParOf" srcId="{015DA35E-4CF4-214F-A3B6-0B6729246827}" destId="{297EC9E0-E9BB-9A48-95C3-7D77C6AEE2FC}" srcOrd="2" destOrd="0" presId="urn:microsoft.com/office/officeart/2005/8/layout/pyramid2"/>
    <dgm:cxn modelId="{A3C8DD07-77BC-8741-A0DA-CD6BFD2CAF32}" type="presParOf" srcId="{015DA35E-4CF4-214F-A3B6-0B6729246827}" destId="{FDCCC531-9067-4147-BDEE-5B560F8DDC29}" srcOrd="3" destOrd="0" presId="urn:microsoft.com/office/officeart/2005/8/layout/pyramid2"/>
    <dgm:cxn modelId="{118BE066-1AD1-4144-81CC-341B369AFFFB}" type="presParOf" srcId="{015DA35E-4CF4-214F-A3B6-0B6729246827}" destId="{BB15DDEA-C819-42F2-99F7-3EE333056EEF}" srcOrd="4" destOrd="0" presId="urn:microsoft.com/office/officeart/2005/8/layout/pyramid2"/>
    <dgm:cxn modelId="{57EA382F-AEB4-43B0-889E-A9AC96CAF10D}" type="presParOf" srcId="{015DA35E-4CF4-214F-A3B6-0B6729246827}" destId="{49494DB2-1203-4B8C-A071-C56E78B887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0AF38-BDDD-F440-8ABC-DFB8BCB7AD52}">
      <dsp:nvSpPr>
        <dsp:cNvPr id="0" name=""/>
        <dsp:cNvSpPr/>
      </dsp:nvSpPr>
      <dsp:spPr>
        <a:xfrm>
          <a:off x="1386816" y="2214334"/>
          <a:ext cx="2626603" cy="2400979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СУЩЕСТУЮЩИЕ ПРАКТИКИ: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учет показателей профессионального соответствия: наличие ученой степени (звания) наличие профильного образования, педагогический стаж, публикационная активность и др.</a:t>
          </a:r>
          <a:endParaRPr lang="ru-RU" sz="1100" kern="1200" dirty="0"/>
        </a:p>
      </dsp:txBody>
      <dsp:txXfrm>
        <a:off x="1386816" y="2214334"/>
        <a:ext cx="2626603" cy="2400979"/>
      </dsp:txXfrm>
    </dsp:sp>
    <dsp:sp modelId="{EB1D982F-3B4D-5746-B1B7-EFEB8F6BD545}">
      <dsp:nvSpPr>
        <dsp:cNvPr id="0" name=""/>
        <dsp:cNvSpPr/>
      </dsp:nvSpPr>
      <dsp:spPr>
        <a:xfrm rot="2294304">
          <a:off x="746311" y="2434287"/>
          <a:ext cx="739603" cy="52798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CC35C-F2CA-1D4F-8C6A-FA186D6DAFE7}">
      <dsp:nvSpPr>
        <dsp:cNvPr id="0" name=""/>
        <dsp:cNvSpPr/>
      </dsp:nvSpPr>
      <dsp:spPr>
        <a:xfrm>
          <a:off x="-101944" y="885352"/>
          <a:ext cx="1759936" cy="140794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целом верные, но не достаточные ориентиры, как для ВУЗов, так и для преподавателей</a:t>
          </a:r>
          <a:endParaRPr lang="ru-RU" sz="1200" kern="1200" dirty="0"/>
        </a:p>
      </dsp:txBody>
      <dsp:txXfrm>
        <a:off x="-101944" y="885352"/>
        <a:ext cx="1759936" cy="1407949"/>
      </dsp:txXfrm>
    </dsp:sp>
    <dsp:sp modelId="{333AC3D7-076E-CC48-9205-F494CAA01102}">
      <dsp:nvSpPr>
        <dsp:cNvPr id="0" name=""/>
        <dsp:cNvSpPr/>
      </dsp:nvSpPr>
      <dsp:spPr>
        <a:xfrm rot="16200006">
          <a:off x="1983005" y="1314588"/>
          <a:ext cx="1233240" cy="52798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5400000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16A67-9DD5-1E4D-8D41-9249E5BE2209}">
      <dsp:nvSpPr>
        <dsp:cNvPr id="0" name=""/>
        <dsp:cNvSpPr/>
      </dsp:nvSpPr>
      <dsp:spPr>
        <a:xfrm>
          <a:off x="1746730" y="205344"/>
          <a:ext cx="1906785" cy="140794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всегда отражают реальный профессиональный и педагогический опыт преподавателей</a:t>
          </a:r>
          <a:endParaRPr lang="ru-RU" sz="1200" kern="1200" dirty="0"/>
        </a:p>
      </dsp:txBody>
      <dsp:txXfrm>
        <a:off x="1746730" y="205344"/>
        <a:ext cx="1906785" cy="1407949"/>
      </dsp:txXfrm>
    </dsp:sp>
    <dsp:sp modelId="{358F06BE-1F7D-3548-B9A8-DE35788E1238}">
      <dsp:nvSpPr>
        <dsp:cNvPr id="0" name=""/>
        <dsp:cNvSpPr/>
      </dsp:nvSpPr>
      <dsp:spPr>
        <a:xfrm rot="8468519">
          <a:off x="4090674" y="2868597"/>
          <a:ext cx="816030" cy="52798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A0E1E-0496-764F-A11B-8396C17E453B}">
      <dsp:nvSpPr>
        <dsp:cNvPr id="0" name=""/>
        <dsp:cNvSpPr/>
      </dsp:nvSpPr>
      <dsp:spPr>
        <a:xfrm>
          <a:off x="3739543" y="888034"/>
          <a:ext cx="2177340" cy="1851777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Носят формальный характер в одинаковой степени распространяясь на преподавателей, преподающих разные дисциплины в рамках разных образовательных программ</a:t>
          </a:r>
          <a:endParaRPr lang="ru-RU" sz="1200" kern="1200" dirty="0"/>
        </a:p>
      </dsp:txBody>
      <dsp:txXfrm>
        <a:off x="3739543" y="888034"/>
        <a:ext cx="2177340" cy="1851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9EA9DC-B1C7-D441-A6CE-B8E03E0E6BE1}">
      <dsp:nvSpPr>
        <dsp:cNvPr id="0" name=""/>
        <dsp:cNvSpPr/>
      </dsp:nvSpPr>
      <dsp:spPr>
        <a:xfrm>
          <a:off x="132442" y="0"/>
          <a:ext cx="4402667" cy="4402667"/>
        </a:xfrm>
        <a:prstGeom prst="triangl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99F97-A13D-C544-8E26-5FF7DB85C054}">
      <dsp:nvSpPr>
        <dsp:cNvPr id="0" name=""/>
        <dsp:cNvSpPr/>
      </dsp:nvSpPr>
      <dsp:spPr>
        <a:xfrm>
          <a:off x="2333776" y="442631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Ресурсный подход</a:t>
          </a:r>
          <a:endParaRPr lang="ru-RU" sz="2000" kern="1200" dirty="0"/>
        </a:p>
      </dsp:txBody>
      <dsp:txXfrm>
        <a:off x="2333776" y="442631"/>
        <a:ext cx="2861733" cy="1042193"/>
      </dsp:txXfrm>
    </dsp:sp>
    <dsp:sp modelId="{297EC9E0-E9BB-9A48-95C3-7D77C6AEE2FC}">
      <dsp:nvSpPr>
        <dsp:cNvPr id="0" name=""/>
        <dsp:cNvSpPr/>
      </dsp:nvSpPr>
      <dsp:spPr>
        <a:xfrm>
          <a:off x="2333776" y="1615099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Нормативный подход</a:t>
          </a:r>
          <a:endParaRPr lang="ru-RU" sz="2000" kern="1200" dirty="0"/>
        </a:p>
      </dsp:txBody>
      <dsp:txXfrm>
        <a:off x="2333776" y="1615099"/>
        <a:ext cx="2861733" cy="1042193"/>
      </dsp:txXfrm>
    </dsp:sp>
    <dsp:sp modelId="{BB15DDEA-C819-42F2-99F7-3EE333056EEF}">
      <dsp:nvSpPr>
        <dsp:cNvPr id="0" name=""/>
        <dsp:cNvSpPr/>
      </dsp:nvSpPr>
      <dsp:spPr>
        <a:xfrm>
          <a:off x="2333776" y="2787567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Дефицитарный</a:t>
          </a:r>
          <a:r>
            <a:rPr lang="ru-RU" sz="2000" kern="1200" dirty="0" smtClean="0"/>
            <a:t> подход</a:t>
          </a:r>
          <a:endParaRPr lang="ru-RU" sz="2000" kern="1200" dirty="0"/>
        </a:p>
      </dsp:txBody>
      <dsp:txXfrm>
        <a:off x="2333776" y="2787567"/>
        <a:ext cx="2861733" cy="1042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0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79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4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2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75" y="469631"/>
            <a:ext cx="3330414" cy="10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473780" y="3586341"/>
            <a:ext cx="62432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оценки социальной ответственности в контексте создаваемой системы оценки преподавателей управленческих дисциплин </a:t>
            </a:r>
            <a:endParaRPr lang="ru-RU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6" descr="http://img1.liveinternet.ru/images/attach/c/1/62/867/62867586_bizne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642582"/>
            <a:ext cx="1135380" cy="7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anepa.ru/about-the-academy/photo-and-video-archive/infrastructure/image.raw?view=image&amp;type=img&amp;id=68&amp;width=800&amp;height=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2" y="2642582"/>
            <a:ext cx="1710593" cy="7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ranepa.ru/about-the-academy/photo-and-video-archive/infrastructure/image.raw?view=image&amp;type=img&amp;id=59&amp;width=800&amp;height=5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23" y="2642582"/>
            <a:ext cx="1330885" cy="7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29583" t="30785" r="29191" b="20152"/>
          <a:stretch/>
        </p:blipFill>
        <p:spPr>
          <a:xfrm>
            <a:off x="5148310" y="2642582"/>
            <a:ext cx="1138193" cy="72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/>
          <a:srcRect l="30532" t="29481" r="31551" b="24593"/>
          <a:stretch/>
        </p:blipFill>
        <p:spPr>
          <a:xfrm>
            <a:off x="7422772" y="2640565"/>
            <a:ext cx="1148557" cy="72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297" y="469631"/>
            <a:ext cx="5657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62B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ВШГУ                ИБДА</a:t>
            </a:r>
          </a:p>
          <a:p>
            <a:endParaRPr lang="ru-RU" sz="3600" b="1" dirty="0" smtClean="0">
              <a:solidFill>
                <a:srgbClr val="E62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E62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E62B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Факультет оценки и развития </a:t>
            </a:r>
          </a:p>
          <a:p>
            <a:r>
              <a:rPr lang="ru-RU" sz="2000" b="1" dirty="0" smtClean="0">
                <a:solidFill>
                  <a:srgbClr val="E62B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управленческих кадров</a:t>
            </a:r>
            <a:endParaRPr lang="ru-RU" sz="2000" b="1" dirty="0">
              <a:solidFill>
                <a:srgbClr val="E62B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3" y="2640561"/>
            <a:ext cx="3465693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59" y="255725"/>
            <a:ext cx="1574593" cy="49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925040" y="1008590"/>
            <a:ext cx="8112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Концептуальные подходы к построению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оценки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925040" y="1445317"/>
            <a:ext cx="8288485" cy="1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13460" y="965705"/>
            <a:ext cx="581890" cy="46614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3512642"/>
              </p:ext>
            </p:extLst>
          </p:nvPr>
        </p:nvGraphicFramePr>
        <p:xfrm>
          <a:off x="394810" y="1484610"/>
          <a:ext cx="5869512" cy="482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Штриховая стрелка вправо 4"/>
          <p:cNvSpPr/>
          <p:nvPr/>
        </p:nvSpPr>
        <p:spPr bwMode="auto">
          <a:xfrm>
            <a:off x="6390409" y="2909817"/>
            <a:ext cx="909555" cy="1209524"/>
          </a:xfrm>
          <a:prstGeom prst="stripedRightArrow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6248" y="2362995"/>
            <a:ext cx="2180167" cy="22467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 smtClean="0"/>
              <a:t>Разработка инструментов повышения мотивации </a:t>
            </a:r>
            <a:r>
              <a:rPr lang="ru-RU" sz="1400" i="1" dirty="0"/>
              <a:t>преподавателей, ведущих управленческие дисциплины в ВУЗах </a:t>
            </a:r>
            <a:r>
              <a:rPr lang="ru-RU" sz="1400" i="1" dirty="0" smtClean="0"/>
              <a:t>к личностно-профессиональному развитию</a:t>
            </a:r>
            <a:endParaRPr lang="ru-RU" sz="1400" i="1" dirty="0"/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2797791" y="3179929"/>
            <a:ext cx="662382" cy="464024"/>
          </a:xfrm>
          <a:prstGeom prst="upArrow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6376393" y="4715302"/>
            <a:ext cx="3094178" cy="979714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" y="463138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5352" y="889863"/>
            <a:ext cx="8486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Идеи,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лежащие в основе системы оценки</a:t>
            </a:r>
            <a:endParaRPr lang="ru-RU" sz="18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95350" y="1307920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70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02932955"/>
              </p:ext>
            </p:extLst>
          </p:nvPr>
        </p:nvGraphicFramePr>
        <p:xfrm>
          <a:off x="501952" y="1844523"/>
          <a:ext cx="5327953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/>
          <p:cNvSpPr/>
          <p:nvPr/>
        </p:nvSpPr>
        <p:spPr bwMode="auto">
          <a:xfrm>
            <a:off x="5769429" y="2467428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5764590" y="4869542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5771848" y="3703561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4630" y="4733119"/>
            <a:ext cx="3193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соответствует задаче подготовки «квалификационных требований» или «профессиональных стандартов</a:t>
            </a:r>
            <a:r>
              <a:rPr lang="ru-RU" sz="1400" i="1" dirty="0" smtClean="0"/>
              <a:t>» </a:t>
            </a:r>
            <a:endParaRPr lang="ru-RU" sz="1400" i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74190" y="3464284"/>
            <a:ext cx="3132667" cy="1042193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6401111" y="3399763"/>
            <a:ext cx="3087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может позволять продвигаться по ступеням преподавательской карьеры, «сертифицируясь» для работы на программах разного уровня сложности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73108" y="1827498"/>
            <a:ext cx="3159492" cy="1548191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6413662" y="1838709"/>
            <a:ext cx="3111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позволяет соревноваться не со стандартами и сертификационными требованиями, а </a:t>
            </a:r>
            <a:r>
              <a:rPr lang="ru-RU" sz="1400" i="1" dirty="0" smtClean="0"/>
              <a:t>с </a:t>
            </a:r>
            <a:r>
              <a:rPr lang="ru-RU" sz="1400" i="1" dirty="0"/>
              <a:t>самим собой и (или) с коллегами, которых можно отнести к лидерам в данной профессиональной сфере </a:t>
            </a:r>
          </a:p>
        </p:txBody>
      </p:sp>
    </p:spTree>
    <p:extLst>
      <p:ext uri="{BB962C8B-B14F-4D97-AF65-F5344CB8AC3E}">
        <p14:creationId xmlns:p14="http://schemas.microsoft.com/office/powerpoint/2010/main" xmlns="" val="20943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1E1E6B-46DC-4060-AB69-24152ACD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48" y="214999"/>
            <a:ext cx="8543925" cy="1325563"/>
          </a:xfrm>
        </p:spPr>
        <p:txBody>
          <a:bodyPr/>
          <a:lstStyle/>
          <a:p>
            <a:pPr algn="ctr"/>
            <a:r>
              <a:rPr lang="ru-RU" dirty="0" smtClean="0"/>
              <a:t>Основные элементы системы оценки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BC6A78-4E53-4D53-8489-6A503203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25625"/>
            <a:ext cx="8844247" cy="4351338"/>
          </a:xfrm>
        </p:spPr>
        <p:txBody>
          <a:bodyPr>
            <a:noAutofit/>
          </a:bodyPr>
          <a:lstStyle/>
          <a:p>
            <a:r>
              <a:rPr lang="ru-RU" dirty="0" smtClean="0"/>
              <a:t>Технология анкетирования преподавателей с использованием </a:t>
            </a:r>
            <a:r>
              <a:rPr lang="en-US" dirty="0" smtClean="0"/>
              <a:t>IT-</a:t>
            </a:r>
            <a:r>
              <a:rPr lang="ru-RU" dirty="0" smtClean="0"/>
              <a:t>платформы</a:t>
            </a:r>
          </a:p>
          <a:p>
            <a:r>
              <a:rPr lang="ru-RU" dirty="0" smtClean="0"/>
              <a:t>Экспертный </a:t>
            </a:r>
            <a:r>
              <a:rPr lang="ru-RU" dirty="0"/>
              <a:t>опрос руководителей и преподавателей (коллег</a:t>
            </a:r>
            <a:r>
              <a:rPr lang="ru-RU" dirty="0" smtClean="0"/>
              <a:t>) – оценка 360 градусов</a:t>
            </a:r>
            <a:endParaRPr lang="ru-RU" dirty="0"/>
          </a:p>
          <a:p>
            <a:r>
              <a:rPr lang="ru-RU" dirty="0" smtClean="0"/>
              <a:t>Опросы студентов и слушателей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3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46C4E9-392A-49CA-B375-C814A485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20" y="177420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Результаты анкетирования преподавателей управленческих дисциплин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213A7E5-E8E0-4365-B146-2AFB888FB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55" y="1081088"/>
            <a:ext cx="8830100" cy="5352256"/>
          </a:xfrm>
        </p:spPr>
      </p:pic>
    </p:spTree>
    <p:extLst>
      <p:ext uri="{BB962C8B-B14F-4D97-AF65-F5344CB8AC3E}">
        <p14:creationId xmlns:p14="http://schemas.microsoft.com/office/powerpoint/2010/main" xmlns="" val="8988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D18952-432C-41E4-AD29-551D8961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82" y="0"/>
            <a:ext cx="8543925" cy="1009934"/>
          </a:xfrm>
        </p:spPr>
        <p:txBody>
          <a:bodyPr/>
          <a:lstStyle/>
          <a:p>
            <a:pPr algn="ctr"/>
            <a:r>
              <a:rPr lang="ru-RU" dirty="0" smtClean="0"/>
              <a:t>Параметры анкеты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421" y="1347297"/>
            <a:ext cx="26511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Всего 23 вопроса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За каждый ответ можно набрать от 0 до 5 </a:t>
            </a:r>
            <a:r>
              <a:rPr lang="ru-RU" sz="2000" dirty="0" smtClean="0"/>
              <a:t>баллов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Каждый вопрос позволяет оценить соответствие а)базовым; б)нормативным или в)ресурсным требованиям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948491"/>
              </p:ext>
            </p:extLst>
          </p:nvPr>
        </p:nvGraphicFramePr>
        <p:xfrm>
          <a:off x="2883089" y="1156395"/>
          <a:ext cx="6879989" cy="556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71"/>
                <a:gridCol w="5184655"/>
                <a:gridCol w="675163"/>
              </a:tblGrid>
              <a:tr h="38994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Вопрос  (примеры)</a:t>
                      </a:r>
                      <a:endParaRPr lang="ru-RU" sz="10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 ответа</a:t>
                      </a:r>
                      <a:endParaRPr lang="ru-RU" sz="1000" dirty="0"/>
                    </a:p>
                    <a:p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Балл</a:t>
                      </a:r>
                      <a:endParaRPr lang="ru-RU" sz="1000" dirty="0"/>
                    </a:p>
                  </a:txBody>
                  <a:tcPr marL="74295" marR="74295"/>
                </a:tc>
              </a:tr>
              <a:tr h="254967">
                <a:tc rowSpan="6">
                  <a:txBody>
                    <a:bodyPr/>
                    <a:lstStyle/>
                    <a:p>
                      <a:r>
                        <a:rPr lang="ru-RU" sz="900" dirty="0" smtClean="0"/>
                        <a:t>Является ли ваше образование и ученая степень профильными для преподаваемых управленческих дисциплин?</a:t>
                      </a:r>
                      <a:endParaRPr lang="ru-RU" sz="900" dirty="0"/>
                    </a:p>
                  </a:txBody>
                  <a:tcPr marL="74295" marR="7429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01. Образование непрофильное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02. Образование непрофильное, аспирантура непрофильная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03. Образование профильное, ученой степени нет 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04. Образование профильное, ученая степень кандидата наук– нет / образование непрофильное, ученая степень кандидата наук профильная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67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05. Образование непрофильное, ученая степень кандидата/доктора наук профильная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06. Образование профильное, ученая степень кандидата наук профильная, ученая степень доктора наук профильная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7952">
                <a:tc rowSpan="6">
                  <a:txBody>
                    <a:bodyPr/>
                    <a:lstStyle/>
                    <a:p>
                      <a:r>
                        <a:rPr lang="ru-RU" sz="900" dirty="0" smtClean="0"/>
                        <a:t>Средний балл за защиту ВКР</a:t>
                      </a:r>
                      <a:endParaRPr lang="ru-RU" sz="900" dirty="0"/>
                    </a:p>
                  </a:txBody>
                  <a:tcPr marL="74295" marR="7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01. Ниже 3,0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02. 3,1-3,5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03. 3,6-3,9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04. 4-4,5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49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05. 4,6-5,0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560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06. 5,0 + есть рекомендации к публикации, признание лучшей работой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364952">
                <a:tc rowSpan="6">
                  <a:txBody>
                    <a:bodyPr/>
                    <a:lstStyle/>
                    <a:p>
                      <a:r>
                        <a:rPr lang="ru-RU" sz="900" dirty="0" smtClean="0"/>
                        <a:t>Участие в НИР и консалтинговых проектах по тематике преподаваемых дисциплин</a:t>
                      </a:r>
                      <a:endParaRPr lang="ru-RU" sz="900" dirty="0"/>
                    </a:p>
                  </a:txBody>
                  <a:tcPr marL="74295" marR="7429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01. Не принимали участия в НИР и консалтинговых проектах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7974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02. Участие в НИР и (или) консалтинговых проектах в качестве технического исполнителя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68621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03. Руководство НИР студентов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268621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04. Участие в НИР и (или) консалтинговых проектах в качестве исполнителя (соисполнителя)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36495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05. Участие в НИР и (или) консалтинговых проектах в качестве основного исполнителя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74295" marR="74295"/>
                </a:tc>
              </a:tr>
              <a:tr h="36495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06. Руководство НИР и (или) консалтинговыми проектами</a:t>
                      </a:r>
                      <a:endParaRPr lang="ru-RU" sz="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74295" marR="7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893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568" y="463138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75935" y="770497"/>
            <a:ext cx="8486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Возможные показатели оценки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преподавателей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управленческих дисциплин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81702" y="140468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49" y="349573"/>
            <a:ext cx="1578626" cy="4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943966"/>
              </p:ext>
            </p:extLst>
          </p:nvPr>
        </p:nvGraphicFramePr>
        <p:xfrm>
          <a:off x="284401" y="1592235"/>
          <a:ext cx="9228087" cy="457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029"/>
                <a:gridCol w="3076029"/>
                <a:gridCol w="3076029"/>
              </a:tblGrid>
              <a:tr h="391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Базовые требования</a:t>
                      </a: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Нормативные требования (сертификация)</a:t>
                      </a:r>
                      <a:endParaRPr lang="ru-RU" sz="1400" i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Ресурсные</a:t>
                      </a:r>
                      <a:r>
                        <a:rPr lang="ru-RU" sz="14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требования (внутренний или </a:t>
                      </a:r>
                      <a:r>
                        <a:rPr lang="ru-RU" sz="1400" i="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нац.рейтинг</a:t>
                      </a:r>
                      <a:r>
                        <a:rPr lang="ru-RU" sz="14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i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4638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профильного «магистерского» образования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Педагогический стаж и стаж и стаж преподавания учебной дисциплины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Авторитет в педагогическом сообществе или профессиональной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среде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</a:tr>
              <a:tr h="7291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необходимых знаний в области менеджмента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публикаций по тематике преподаваемых дисциплин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Активная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трансляция собственной экспертизы во вне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публикации, выступления,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НИР, консалтинг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</a:tr>
              <a:tr h="5798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дисциплины, обеспеченные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РПД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промежуточного и итогового контроля знаний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учебников и учебных пособий по тематике преподаваемых дисциплин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</a:tr>
              <a:tr h="5798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Соответствие ВКР студентов минимальным требованиям к качеству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 студентов за защиту ВКР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Вовлечение работодателей в организацию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проектной работы студентов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</a:tr>
              <a:tr h="57982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документов о прохождении методической подготовки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Факты,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подтверждающие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эффективность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использования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интерактивных форм обучения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</a:tr>
              <a:tr h="69578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презентаций, используемых в процессе обучения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он-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лайн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курсов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10000"/>
                      </a:srgbClr>
                    </a:solidFill>
                  </a:tcPr>
                </a:tc>
              </a:tr>
              <a:tr h="39191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Соблюдение требований к внешнему виду 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дресс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-коду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обратной связи от студентов – не ниже среднего уровня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обратной связи от студентов – выше среднего уровня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000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 bwMode="auto">
          <a:xfrm>
            <a:off x="5895833" y="1337479"/>
            <a:ext cx="4010167" cy="53226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6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07" y="446811"/>
            <a:ext cx="2827683" cy="1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63689" y="446810"/>
            <a:ext cx="5227122" cy="580159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350041" y="2549783"/>
            <a:ext cx="522712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Илья Борисович </a:t>
            </a:r>
            <a:r>
              <a:rPr lang="ru-RU" sz="2800" dirty="0" err="1" smtClean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Шебураков</a:t>
            </a:r>
            <a:endParaRPr lang="ru-RU" sz="2800" dirty="0" smtClean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800" dirty="0" smtClean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декан факультета оценки и развития управленческих кадров ВШГУ </a:t>
            </a:r>
            <a:r>
              <a:rPr lang="ru-RU" sz="1800" dirty="0" err="1" smtClean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РАНХиГС</a:t>
            </a:r>
            <a:endParaRPr lang="ru-RU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622" y="4678740"/>
            <a:ext cx="3184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информация:</a:t>
            </a:r>
            <a:endParaRPr lang="ru-RU" sz="1600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6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Россия, Москва, </a:t>
            </a:r>
            <a:r>
              <a:rPr lang="ru-RU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119606</a:t>
            </a:r>
          </a:p>
          <a:p>
            <a:pPr algn="l"/>
            <a:r>
              <a:rPr lang="ru-RU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6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Вернадского,  84, </a:t>
            </a:r>
            <a:r>
              <a:rPr lang="ru-RU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 2095.</a:t>
            </a:r>
          </a:p>
          <a:p>
            <a:pPr algn="l"/>
            <a:r>
              <a:rPr lang="ru-RU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(499) 956-07-41</a:t>
            </a:r>
          </a:p>
          <a:p>
            <a:pPr algn="l"/>
            <a:r>
              <a:rPr lang="en-US" sz="1600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1600" dirty="0" smtClean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://foir.hspa.ranepa.ru</a:t>
            </a:r>
            <a:endParaRPr lang="en-US" sz="1600" dirty="0">
              <a:ln w="0"/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600" dirty="0" err="1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16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 smtClean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sheburakov@ranepa.ru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2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654</Words>
  <Application>Microsoft Office PowerPoint</Application>
  <PresentationFormat>Лист A4 (210x297 мм)</PresentationFormat>
  <Paragraphs>112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Основные элементы системы оценки</vt:lpstr>
      <vt:lpstr>Результаты анкетирования преподавателей управленческих дисциплин</vt:lpstr>
      <vt:lpstr>Параметры анкеты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Илья</cp:lastModifiedBy>
  <cp:revision>379</cp:revision>
  <cp:lastPrinted>2017-07-04T10:36:27Z</cp:lastPrinted>
  <dcterms:created xsi:type="dcterms:W3CDTF">2003-02-28T13:27:04Z</dcterms:created>
  <dcterms:modified xsi:type="dcterms:W3CDTF">2018-10-16T06:07:20Z</dcterms:modified>
</cp:coreProperties>
</file>